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58" r:id="rId8"/>
    <p:sldId id="274" r:id="rId9"/>
    <p:sldId id="275" r:id="rId10"/>
    <p:sldId id="269" r:id="rId11"/>
    <p:sldId id="276" r:id="rId12"/>
    <p:sldId id="277" r:id="rId13"/>
    <p:sldId id="278" r:id="rId14"/>
    <p:sldId id="279" r:id="rId15"/>
    <p:sldId id="267" r:id="rId16"/>
    <p:sldId id="26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wad, Pierre/Awad Pierre" initials="" lastIdx="5" clrIdx="0">
    <p:extLst>
      <p:ext uri="{19B8F6BF-5375-455C-9EA6-DF929625EA0E}">
        <p15:presenceInfo xmlns:p15="http://schemas.microsoft.com/office/powerpoint/2012/main" userId="S::awad.pierre.7ey@sfp.shimadzu.biz::933dd77b-7f5b-4725-b9d1-9ae7124c8c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60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061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74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90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99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38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0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8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69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88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F9C4-04AB-44F6-AFDB-749C0B8F5A27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EB555-86B6-4D43-AF4C-4E20F44202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16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phenpolozoff" TargetMode="External"/><Relationship Id="rId2" Type="http://schemas.openxmlformats.org/officeDocument/2006/relationships/hyperlink" Target="https://www.kaggle.com/stephenpolozoff/top-beer-informa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rdoume" TargetMode="External"/><Relationship Id="rId4" Type="http://schemas.openxmlformats.org/officeDocument/2006/relationships/hyperlink" Target="https://www.kaggle.com/rdoume/beerreview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67629" y="262392"/>
            <a:ext cx="8124371" cy="203993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Elaboration d’un modèle prédictif de notation de bières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303657" y="4815569"/>
            <a:ext cx="2755900" cy="18573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Pierre Awad</a:t>
            </a:r>
          </a:p>
          <a:p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Constance Diop </a:t>
            </a:r>
          </a:p>
          <a:p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Julie </a:t>
            </a:r>
            <a:r>
              <a:rPr lang="fr-FR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Gu</a:t>
            </a:r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fr-FR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Walid </a:t>
            </a:r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Khaldi</a:t>
            </a:r>
          </a:p>
        </p:txBody>
      </p:sp>
    </p:spTree>
    <p:extLst>
      <p:ext uri="{BB962C8B-B14F-4D97-AF65-F5344CB8AC3E}">
        <p14:creationId xmlns:p14="http://schemas.microsoft.com/office/powerpoint/2010/main" val="4154896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E934122-CACB-83D8-9308-8FE0AF9EFB09}"/>
              </a:ext>
            </a:extLst>
          </p:cNvPr>
          <p:cNvSpPr>
            <a:spLocks noGrp="1"/>
          </p:cNvSpPr>
          <p:nvPr/>
        </p:nvSpPr>
        <p:spPr>
          <a:xfrm>
            <a:off x="898676" y="2856744"/>
            <a:ext cx="2782509" cy="1145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C00000"/>
                </a:solidFill>
              </a:rPr>
              <a:t>Modèle prédictif</a:t>
            </a:r>
          </a:p>
        </p:txBody>
      </p:sp>
    </p:spTree>
    <p:extLst>
      <p:ext uri="{BB962C8B-B14F-4D97-AF65-F5344CB8AC3E}">
        <p14:creationId xmlns:p14="http://schemas.microsoft.com/office/powerpoint/2010/main" val="2712043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3FA98F1-57E0-BD70-C759-81E5AAE49FE6}"/>
              </a:ext>
            </a:extLst>
          </p:cNvPr>
          <p:cNvSpPr txBox="1"/>
          <p:nvPr/>
        </p:nvSpPr>
        <p:spPr>
          <a:xfrm>
            <a:off x="1148316" y="1603835"/>
            <a:ext cx="9061598" cy="3970318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Définir les caractéristiques (X) et la variable cible (y)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effectLst/>
                <a:latin typeface="Consolas" panose="020B0609020204030204" pitchFamily="49" charset="0"/>
              </a:rPr>
              <a:t>X =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df_filtre.drop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review_overall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fr-FR" sz="1400" b="0" dirty="0">
                <a:effectLst/>
                <a:latin typeface="Consolas" panose="020B0609020204030204" pitchFamily="49" charset="0"/>
              </a:rPr>
              <a:t>y =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df_filtre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review_overall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Diviser les données en ensembles d'entraînement et de test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effectLst/>
                <a:latin typeface="Consolas" panose="020B0609020204030204" pitchFamily="49" charset="0"/>
              </a:rPr>
              <a:t>X_train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X_test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y_train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y_test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train_test_split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(X, y,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1" dirty="0">
                <a:effectLst/>
                <a:latin typeface="Consolas" panose="020B0609020204030204" pitchFamily="49" charset="0"/>
              </a:rPr>
              <a:t>0.2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Standardiser les caractéristiques numériques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effectLst/>
                <a:latin typeface="Consolas" panose="020B0609020204030204" pitchFamily="49" charset="0"/>
              </a:rPr>
              <a:t>scaler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StandardScaler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400" b="0" dirty="0" err="1">
                <a:effectLst/>
                <a:latin typeface="Consolas" panose="020B0609020204030204" pitchFamily="49" charset="0"/>
              </a:rPr>
              <a:t>X_train_scaled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scaler.fit_transform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X_train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 err="1">
                <a:effectLst/>
                <a:latin typeface="Consolas" panose="020B0609020204030204" pitchFamily="49" charset="0"/>
              </a:rPr>
              <a:t>X_test_scaled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scaler.transform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X_test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Initialiser et ajuster le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Régresseur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de Forêt Aléatoire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effectLst/>
                <a:latin typeface="Consolas" panose="020B0609020204030204" pitchFamily="49" charset="0"/>
              </a:rPr>
              <a:t>rf_regressor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RandomForestRegressor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1" dirty="0">
                <a:effectLst/>
                <a:latin typeface="Consolas" panose="020B0609020204030204" pitchFamily="49" charset="0"/>
              </a:rPr>
              <a:t>100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 err="1">
                <a:effectLst/>
                <a:latin typeface="Consolas" panose="020B0609020204030204" pitchFamily="49" charset="0"/>
              </a:rPr>
              <a:t>rf_regressor.fit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X_train_scaled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y_train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Prédiction sur l'ensemble de test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 err="1">
                <a:effectLst/>
                <a:latin typeface="Consolas" panose="020B0609020204030204" pitchFamily="49" charset="0"/>
              </a:rPr>
              <a:t>y_pred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rf_regressor.predict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effectLst/>
                <a:latin typeface="Consolas" panose="020B0609020204030204" pitchFamily="49" charset="0"/>
              </a:rPr>
              <a:t>X_test_scaled</a:t>
            </a:r>
            <a:r>
              <a:rPr lang="fr-FR" sz="1400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56EE47-8027-101B-614C-744888500A5B}"/>
              </a:ext>
            </a:extLst>
          </p:cNvPr>
          <p:cNvSpPr txBox="1"/>
          <p:nvPr/>
        </p:nvSpPr>
        <p:spPr>
          <a:xfrm>
            <a:off x="0" y="-37975"/>
            <a:ext cx="1187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II. </a:t>
            </a:r>
            <a:r>
              <a:rPr lang="fr-F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Modèle prédictif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0D08D2-3231-DE24-5653-E236CD38D7EB}"/>
              </a:ext>
            </a:extLst>
          </p:cNvPr>
          <p:cNvSpPr txBox="1"/>
          <p:nvPr/>
        </p:nvSpPr>
        <p:spPr>
          <a:xfrm>
            <a:off x="85060" y="5689017"/>
            <a:ext cx="3402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Mean Squared Error: 0.10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Mean Absolute Error: 0.24 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R-squared: 0.29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49DBE2-0B08-3967-80BA-A318787997E1}"/>
              </a:ext>
            </a:extLst>
          </p:cNvPr>
          <p:cNvSpPr txBox="1"/>
          <p:nvPr/>
        </p:nvSpPr>
        <p:spPr>
          <a:xfrm>
            <a:off x="85060" y="842640"/>
            <a:ext cx="94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II.1 Elaboration d’un modèle « </a:t>
            </a:r>
            <a:r>
              <a:rPr lang="fr-FR" sz="3600" b="1" dirty="0" err="1"/>
              <a:t>Random</a:t>
            </a:r>
            <a:r>
              <a:rPr lang="fr-FR" sz="3600" b="1" dirty="0"/>
              <a:t> Forrest »</a:t>
            </a: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D4CE6B7F-97E6-E0FF-FE0E-CEAC0315E0FA}"/>
              </a:ext>
            </a:extLst>
          </p:cNvPr>
          <p:cNvSpPr/>
          <p:nvPr/>
        </p:nvSpPr>
        <p:spPr>
          <a:xfrm>
            <a:off x="3359889" y="5689017"/>
            <a:ext cx="435934" cy="923330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8A17254-82B9-B7A5-0CA2-DA5E83ABD90E}"/>
              </a:ext>
            </a:extLst>
          </p:cNvPr>
          <p:cNvSpPr txBox="1"/>
          <p:nvPr/>
        </p:nvSpPr>
        <p:spPr>
          <a:xfrm>
            <a:off x="3935429" y="5950627"/>
            <a:ext cx="627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Optimisation du modèle en modifiant les hyperparamètres </a:t>
            </a:r>
          </a:p>
        </p:txBody>
      </p:sp>
    </p:spTree>
    <p:extLst>
      <p:ext uri="{BB962C8B-B14F-4D97-AF65-F5344CB8AC3E}">
        <p14:creationId xmlns:p14="http://schemas.microsoft.com/office/powerpoint/2010/main" val="151228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91E6241-7670-2C13-5C92-9CC9137CBA5F}"/>
              </a:ext>
            </a:extLst>
          </p:cNvPr>
          <p:cNvSpPr txBox="1"/>
          <p:nvPr/>
        </p:nvSpPr>
        <p:spPr>
          <a:xfrm>
            <a:off x="273789" y="1105809"/>
            <a:ext cx="5550237" cy="175432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Définir les hyperparamètres à rechercher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 err="1">
                <a:effectLst/>
                <a:latin typeface="Consolas" panose="020B0609020204030204" pitchFamily="49" charset="0"/>
              </a:rPr>
              <a:t>param_grid</a:t>
            </a:r>
            <a:r>
              <a:rPr lang="fr-FR" b="0" dirty="0"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7536DD-A189-2F09-AC7C-C44EA7431BBC}"/>
              </a:ext>
            </a:extLst>
          </p:cNvPr>
          <p:cNvSpPr txBox="1"/>
          <p:nvPr/>
        </p:nvSpPr>
        <p:spPr>
          <a:xfrm>
            <a:off x="85060" y="119626"/>
            <a:ext cx="555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II.2 Optimisation du modèle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36A1BFC-279D-A237-DE16-1867C5109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581" y="1382807"/>
            <a:ext cx="599676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n_estimators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Le nombre d'arbres dans la forêt.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min_samples_split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Le nombre minimum d'échantillons requis pour diviser un nœud interne.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min_samples_leaf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Le nombre minimum d'échantillons requis pour être au niveau d'une feuille.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370B518-97F4-3D57-0E18-6DCCEC8D0DE6}"/>
              </a:ext>
            </a:extLst>
          </p:cNvPr>
          <p:cNvSpPr txBox="1"/>
          <p:nvPr/>
        </p:nvSpPr>
        <p:spPr>
          <a:xfrm>
            <a:off x="6686127" y="4752225"/>
            <a:ext cx="4369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Erreur quadratique moyenne: 0.099</a:t>
            </a:r>
          </a:p>
          <a:p>
            <a:r>
              <a:rPr lang="fr-FR" dirty="0">
                <a:latin typeface="Consolas" panose="020B0609020204030204" pitchFamily="49" charset="0"/>
              </a:rPr>
              <a:t>Erreur absolue moyenne : 0.24 </a:t>
            </a:r>
          </a:p>
          <a:p>
            <a:r>
              <a:rPr lang="fr-FR" dirty="0">
                <a:latin typeface="Consolas" panose="020B0609020204030204" pitchFamily="49" charset="0"/>
              </a:rPr>
              <a:t>R² : 0.30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391A85-80A4-F24F-945B-7E4E3BC23AF3}"/>
              </a:ext>
            </a:extLst>
          </p:cNvPr>
          <p:cNvSpPr txBox="1"/>
          <p:nvPr/>
        </p:nvSpPr>
        <p:spPr>
          <a:xfrm>
            <a:off x="85060" y="3636903"/>
            <a:ext cx="11982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sng" dirty="0">
                <a:effectLst/>
                <a:latin typeface="Consolas" panose="020B0609020204030204" pitchFamily="49" charset="0"/>
              </a:rPr>
              <a:t>Meilleurs hyperparamètres trouvés </a:t>
            </a:r>
            <a:r>
              <a:rPr lang="fr-FR" sz="1600" b="0" i="0" dirty="0">
                <a:effectLst/>
                <a:latin typeface="Consolas" panose="020B0609020204030204" pitchFamily="49" charset="0"/>
              </a:rPr>
              <a:t>: {'</a:t>
            </a:r>
            <a:r>
              <a:rPr lang="fr-FR" sz="1600" b="0" i="0" dirty="0" err="1">
                <a:effectLst/>
                <a:latin typeface="Consolas" panose="020B0609020204030204" pitchFamily="49" charset="0"/>
              </a:rPr>
              <a:t>min_samples_leaf</a:t>
            </a:r>
            <a:r>
              <a:rPr lang="fr-FR" sz="1600" b="0" i="0" dirty="0">
                <a:effectLst/>
                <a:latin typeface="Consolas" panose="020B0609020204030204" pitchFamily="49" charset="0"/>
              </a:rPr>
              <a:t>': 5, '</a:t>
            </a:r>
            <a:r>
              <a:rPr lang="fr-FR" sz="1600" b="0" i="0" dirty="0" err="1">
                <a:effectLst/>
                <a:latin typeface="Consolas" panose="020B0609020204030204" pitchFamily="49" charset="0"/>
              </a:rPr>
              <a:t>min_samples_split</a:t>
            </a:r>
            <a:r>
              <a:rPr lang="fr-FR" sz="1600" b="0" i="0" dirty="0">
                <a:effectLst/>
                <a:latin typeface="Consolas" panose="020B0609020204030204" pitchFamily="49" charset="0"/>
              </a:rPr>
              <a:t>': 5, '</a:t>
            </a:r>
            <a:r>
              <a:rPr lang="fr-FR" sz="16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fr-FR" sz="1600" b="0" i="0" dirty="0">
                <a:effectLst/>
                <a:latin typeface="Consolas" panose="020B0609020204030204" pitchFamily="49" charset="0"/>
              </a:rPr>
              <a:t>': 100}</a:t>
            </a: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708177-FADB-F2D4-CEB4-18D77A6960A8}"/>
              </a:ext>
            </a:extLst>
          </p:cNvPr>
          <p:cNvSpPr txBox="1"/>
          <p:nvPr/>
        </p:nvSpPr>
        <p:spPr>
          <a:xfrm>
            <a:off x="863916" y="4752225"/>
            <a:ext cx="4369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Consolas" panose="020B0609020204030204" pitchFamily="49" charset="0"/>
              </a:rPr>
              <a:t>Erreur quadratique moyenne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: 0.10 </a:t>
            </a:r>
          </a:p>
          <a:p>
            <a:r>
              <a:rPr lang="fr-FR" sz="1800" b="0" i="0" dirty="0">
                <a:effectLst/>
                <a:latin typeface="Consolas" panose="020B0609020204030204" pitchFamily="49" charset="0"/>
              </a:rPr>
              <a:t>Erreur absolue moyenne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: 0.24 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R²: 0.29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3FE060-9956-00AB-2D62-EC9A3858AE56}"/>
              </a:ext>
            </a:extLst>
          </p:cNvPr>
          <p:cNvSpPr txBox="1"/>
          <p:nvPr/>
        </p:nvSpPr>
        <p:spPr>
          <a:xfrm>
            <a:off x="863916" y="4417022"/>
            <a:ext cx="436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Evaluation</a:t>
            </a:r>
            <a:r>
              <a:rPr lang="fr-FR" sz="1800" b="1" u="sng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initiales </a:t>
            </a:r>
            <a:endParaRPr lang="fr-FR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991DAB8-8B7A-956C-A1BF-F8E9349685C7}"/>
              </a:ext>
            </a:extLst>
          </p:cNvPr>
          <p:cNvSpPr txBox="1"/>
          <p:nvPr/>
        </p:nvSpPr>
        <p:spPr>
          <a:xfrm>
            <a:off x="6686127" y="4382893"/>
            <a:ext cx="436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Evaluation</a:t>
            </a:r>
            <a:r>
              <a:rPr lang="fr-FR" sz="1800" b="1" u="sng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après optimisation</a:t>
            </a:r>
            <a:endParaRPr lang="fr-FR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18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FD83251-1092-2D8E-BB3D-71436BD0F5A7}"/>
              </a:ext>
            </a:extLst>
          </p:cNvPr>
          <p:cNvSpPr txBox="1"/>
          <p:nvPr/>
        </p:nvSpPr>
        <p:spPr>
          <a:xfrm>
            <a:off x="85060" y="119626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II.3 Visualisation du modèle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812A71-F15E-930D-B6C2-C0BEB34A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833437"/>
            <a:ext cx="66675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4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F97F9F4-459A-2518-01CA-E24121EC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00" y="972513"/>
            <a:ext cx="8639175" cy="52006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96C0C6C-7B98-04DC-4456-990942552E5C}"/>
              </a:ext>
            </a:extLst>
          </p:cNvPr>
          <p:cNvSpPr txBox="1"/>
          <p:nvPr/>
        </p:nvSpPr>
        <p:spPr>
          <a:xfrm>
            <a:off x="85060" y="119626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II.3 Visualisation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183579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0DA8E-31A9-D4F8-A695-46597759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515600" cy="712380"/>
          </a:xfrm>
        </p:spPr>
        <p:txBody>
          <a:bodyPr anchor="t">
            <a:norm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  <a:cs typeface="Calibri Light"/>
              </a:rPr>
              <a:t>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17EBDB-D528-BBBC-274E-293D0A0A8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05" y="1360456"/>
            <a:ext cx="11308975" cy="17788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L’évaluation de la distribution des critiques consommateurs a permis d’affiner l’éventail des notes entre </a:t>
            </a:r>
            <a:r>
              <a:rPr lang="fr-FR" b="1" dirty="0">
                <a:cs typeface="Calibri"/>
              </a:rPr>
              <a:t>2,5 </a:t>
            </a:r>
            <a:r>
              <a:rPr lang="fr-FR" dirty="0">
                <a:cs typeface="Calibri"/>
              </a:rPr>
              <a:t>et</a:t>
            </a:r>
            <a:r>
              <a:rPr lang="fr-FR" b="1" dirty="0">
                <a:cs typeface="Calibri"/>
              </a:rPr>
              <a:t> 4,5</a:t>
            </a:r>
          </a:p>
          <a:p>
            <a:r>
              <a:rPr lang="fr-FR" dirty="0">
                <a:cs typeface="Calibri"/>
              </a:rPr>
              <a:t>La matrice de corrélation a permis de </a:t>
            </a:r>
            <a:r>
              <a:rPr lang="fr-FR" b="1" dirty="0">
                <a:cs typeface="Calibri"/>
              </a:rPr>
              <a:t>réduire</a:t>
            </a:r>
            <a:r>
              <a:rPr lang="fr-FR" dirty="0">
                <a:cs typeface="Calibri"/>
              </a:rPr>
              <a:t> le nombre de variable pour faciliter l’élaboration d’un modèle prédictif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7AE8AE-77AC-0A1F-895E-3EF87DE4582C}"/>
              </a:ext>
            </a:extLst>
          </p:cNvPr>
          <p:cNvSpPr txBox="1">
            <a:spLocks/>
          </p:cNvSpPr>
          <p:nvPr/>
        </p:nvSpPr>
        <p:spPr>
          <a:xfrm>
            <a:off x="201706" y="3927327"/>
            <a:ext cx="11308976" cy="1953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cs typeface="Calibri"/>
              </a:rPr>
              <a:t>Un modèle de type «</a:t>
            </a:r>
            <a:r>
              <a:rPr lang="fr-FR" dirty="0" err="1">
                <a:cs typeface="Calibri"/>
              </a:rPr>
              <a:t>Random</a:t>
            </a:r>
            <a:r>
              <a:rPr lang="fr-FR" dirty="0">
                <a:cs typeface="Calibri"/>
              </a:rPr>
              <a:t> Forrest» a été élaboré et optimisé avec une erreur quadratique de </a:t>
            </a:r>
            <a:r>
              <a:rPr lang="fr-FR" b="1" dirty="0">
                <a:cs typeface="Calibri"/>
              </a:rPr>
              <a:t>0,099</a:t>
            </a:r>
            <a:r>
              <a:rPr lang="fr-FR" dirty="0">
                <a:cs typeface="Calibri"/>
              </a:rPr>
              <a:t> et R²= </a:t>
            </a:r>
            <a:r>
              <a:rPr lang="fr-FR" b="1" dirty="0">
                <a:cs typeface="Calibri"/>
              </a:rPr>
              <a:t>0,30</a:t>
            </a:r>
            <a:r>
              <a:rPr lang="fr-FR" dirty="0">
                <a:cs typeface="Calibri"/>
              </a:rPr>
              <a:t> </a:t>
            </a:r>
          </a:p>
          <a:p>
            <a:r>
              <a:rPr lang="fr-FR" dirty="0">
                <a:cs typeface="Calibri"/>
              </a:rPr>
              <a:t>Le modèle indique que les caractéristiques « </a:t>
            </a:r>
            <a:r>
              <a:rPr lang="fr-FR" dirty="0" err="1">
                <a:cs typeface="Calibri"/>
              </a:rPr>
              <a:t>Spices</a:t>
            </a:r>
            <a:r>
              <a:rPr lang="fr-FR" dirty="0">
                <a:cs typeface="Calibri"/>
              </a:rPr>
              <a:t> », « Bitter », « </a:t>
            </a:r>
            <a:r>
              <a:rPr lang="fr-FR" dirty="0" err="1">
                <a:cs typeface="Calibri"/>
              </a:rPr>
              <a:t>Malty</a:t>
            </a:r>
            <a:r>
              <a:rPr lang="fr-FR" dirty="0">
                <a:cs typeface="Calibri"/>
              </a:rPr>
              <a:t> » sont les plus importantes dans la prédiction d’une note consommateur</a:t>
            </a:r>
          </a:p>
          <a:p>
            <a:endParaRPr lang="fr-FR" dirty="0"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F3322B-560F-942A-3936-4AEDCFDA0325}"/>
              </a:ext>
            </a:extLst>
          </p:cNvPr>
          <p:cNvSpPr txBox="1"/>
          <p:nvPr/>
        </p:nvSpPr>
        <p:spPr>
          <a:xfrm>
            <a:off x="201706" y="839972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cs typeface="Calibri"/>
              </a:rPr>
              <a:t>EDA</a:t>
            </a:r>
            <a:endParaRPr lang="fr-FR" sz="32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8BB7A4-BB5B-FA46-04CF-B4C14C8F70B2}"/>
              </a:ext>
            </a:extLst>
          </p:cNvPr>
          <p:cNvSpPr txBox="1"/>
          <p:nvPr/>
        </p:nvSpPr>
        <p:spPr>
          <a:xfrm>
            <a:off x="201706" y="3339521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cs typeface="Calibri"/>
              </a:rPr>
              <a:t>Modèle prédictif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98768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ulle ronde 3"/>
          <p:cNvSpPr/>
          <p:nvPr/>
        </p:nvSpPr>
        <p:spPr>
          <a:xfrm>
            <a:off x="286657" y="146957"/>
            <a:ext cx="5397500" cy="32004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996944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sées 5"/>
          <p:cNvSpPr/>
          <p:nvPr/>
        </p:nvSpPr>
        <p:spPr>
          <a:xfrm>
            <a:off x="635181" y="-154613"/>
            <a:ext cx="11027967" cy="6225803"/>
          </a:xfrm>
          <a:prstGeom prst="cloudCallout">
            <a:avLst>
              <a:gd name="adj1" fmla="val -17268"/>
              <a:gd name="adj2" fmla="val 46992"/>
            </a:avLst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177669" y="1704945"/>
            <a:ext cx="10740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Prédire la note d’un consommateur à partir des arômes perçus d’une bière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E8CC58-BED8-998D-8D08-37ED9E09F19D}"/>
              </a:ext>
            </a:extLst>
          </p:cNvPr>
          <p:cNvSpPr txBox="1"/>
          <p:nvPr/>
        </p:nvSpPr>
        <p:spPr>
          <a:xfrm>
            <a:off x="315433" y="0"/>
            <a:ext cx="1187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Objectif</a:t>
            </a:r>
          </a:p>
        </p:txBody>
      </p:sp>
    </p:spTree>
    <p:extLst>
      <p:ext uri="{BB962C8B-B14F-4D97-AF65-F5344CB8AC3E}">
        <p14:creationId xmlns:p14="http://schemas.microsoft.com/office/powerpoint/2010/main" val="206032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E29F80B-A533-247C-62CA-7ECA179165C6}"/>
              </a:ext>
            </a:extLst>
          </p:cNvPr>
          <p:cNvSpPr txBox="1"/>
          <p:nvPr/>
        </p:nvSpPr>
        <p:spPr>
          <a:xfrm>
            <a:off x="315433" y="0"/>
            <a:ext cx="1187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2164BF-647D-4E19-C907-40F0F187F91E}"/>
              </a:ext>
            </a:extLst>
          </p:cNvPr>
          <p:cNvSpPr txBox="1"/>
          <p:nvPr/>
        </p:nvSpPr>
        <p:spPr>
          <a:xfrm>
            <a:off x="315432" y="2253343"/>
            <a:ext cx="11876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romanUcPeriod"/>
            </a:pPr>
            <a:r>
              <a:rPr lang="fr-FR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Exploratory</a:t>
            </a:r>
            <a:r>
              <a:rPr lang="fr-FR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Data </a:t>
            </a:r>
            <a:r>
              <a:rPr lang="fr-FR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Analysis</a:t>
            </a:r>
            <a:endParaRPr lang="fr-F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1143000" indent="-1143000">
              <a:buAutoNum type="romanUcPeriod"/>
            </a:pPr>
            <a:r>
              <a:rPr lang="fr-FR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Mise en place d’un modèle prédictif</a:t>
            </a:r>
          </a:p>
          <a:p>
            <a:pPr marL="1143000" indent="-1143000">
              <a:buAutoNum type="romanUcPeriod"/>
            </a:pPr>
            <a:r>
              <a:rPr lang="fr-FR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Conclusions &amp; Perspectives</a:t>
            </a:r>
          </a:p>
        </p:txBody>
      </p:sp>
    </p:spTree>
    <p:extLst>
      <p:ext uri="{BB962C8B-B14F-4D97-AF65-F5344CB8AC3E}">
        <p14:creationId xmlns:p14="http://schemas.microsoft.com/office/powerpoint/2010/main" val="134990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E6D6B4-AA11-92FA-3590-972CC148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98DBCD6-F6BA-75AC-CDD2-5DD92E08A93A}"/>
              </a:ext>
            </a:extLst>
          </p:cNvPr>
          <p:cNvSpPr txBox="1"/>
          <p:nvPr/>
        </p:nvSpPr>
        <p:spPr>
          <a:xfrm>
            <a:off x="315433" y="0"/>
            <a:ext cx="11876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 </a:t>
            </a:r>
            <a:r>
              <a:rPr lang="fr-FR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Exploratory</a:t>
            </a:r>
            <a:r>
              <a:rPr lang="fr-F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Data </a:t>
            </a:r>
            <a:r>
              <a:rPr lang="fr-FR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Analysis</a:t>
            </a:r>
            <a:r>
              <a:rPr lang="fr-FR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(EDA)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0B32A1-5865-50F4-CF85-C9FC161EC87A}"/>
              </a:ext>
            </a:extLst>
          </p:cNvPr>
          <p:cNvSpPr txBox="1"/>
          <p:nvPr/>
        </p:nvSpPr>
        <p:spPr>
          <a:xfrm>
            <a:off x="315433" y="939463"/>
            <a:ext cx="7441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I.1 Description de la base de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75210E-EDFB-7D40-F41D-DB42FC2C4C46}"/>
              </a:ext>
            </a:extLst>
          </p:cNvPr>
          <p:cNvSpPr txBox="1"/>
          <p:nvPr/>
        </p:nvSpPr>
        <p:spPr>
          <a:xfrm>
            <a:off x="315433" y="158579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Kaggle, </a:t>
            </a:r>
            <a:r>
              <a:rPr lang="en-US" i="1" dirty="0"/>
              <a:t>BeerAdvocate</a:t>
            </a:r>
            <a:br>
              <a:rPr lang="en-US" dirty="0"/>
            </a:br>
            <a:r>
              <a:rPr lang="en-US" dirty="0"/>
              <a:t>Credits: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Beer Tasting Profiles Dataset</a:t>
            </a:r>
            <a:r>
              <a:rPr lang="en-US" dirty="0"/>
              <a:t> by </a:t>
            </a:r>
            <a:r>
              <a:rPr lang="en-US" dirty="0">
                <a:hlinkClick r:id="rId3"/>
              </a:rPr>
              <a:t>sp1222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1.5 Million Beer Reviews</a:t>
            </a:r>
            <a:r>
              <a:rPr lang="en-US" dirty="0"/>
              <a:t> by Tanya </a:t>
            </a:r>
            <a:r>
              <a:rPr lang="en-US" dirty="0" err="1"/>
              <a:t>Cashorali</a:t>
            </a:r>
            <a:r>
              <a:rPr lang="en-US" dirty="0"/>
              <a:t> (uploaded by </a:t>
            </a:r>
            <a:r>
              <a:rPr lang="en-US" dirty="0" err="1">
                <a:hlinkClick r:id="rId5"/>
              </a:rPr>
              <a:t>Datadoume</a:t>
            </a:r>
            <a:r>
              <a:rPr lang="en-US" dirty="0"/>
              <a:t>).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98CCE9-FB0C-C4A4-C96D-7794313811A7}"/>
              </a:ext>
            </a:extLst>
          </p:cNvPr>
          <p:cNvSpPr txBox="1"/>
          <p:nvPr/>
        </p:nvSpPr>
        <p:spPr>
          <a:xfrm>
            <a:off x="318343" y="3226408"/>
            <a:ext cx="74540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1 - </a:t>
            </a:r>
            <a:r>
              <a:rPr lang="en-US" b="1" dirty="0"/>
              <a:t>Name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2 - </a:t>
            </a:r>
            <a:r>
              <a:rPr lang="en-US" b="1" dirty="0"/>
              <a:t>Style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3 - </a:t>
            </a:r>
            <a:r>
              <a:rPr lang="en-US" b="1" dirty="0"/>
              <a:t>Brewery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4 - </a:t>
            </a:r>
            <a:r>
              <a:rPr lang="en-US" b="1" dirty="0"/>
              <a:t>Beer Name (Full)</a:t>
            </a:r>
            <a:br>
              <a:rPr lang="en-US" dirty="0"/>
            </a:br>
            <a:r>
              <a:rPr lang="en-US" dirty="0"/>
              <a:t>5 - </a:t>
            </a:r>
            <a:r>
              <a:rPr lang="en-US" b="1" dirty="0"/>
              <a:t>Description</a:t>
            </a:r>
            <a:r>
              <a:rPr lang="en-US" dirty="0"/>
              <a:t>: Notes </a:t>
            </a:r>
            <a:r>
              <a:rPr lang="en-US" dirty="0" err="1"/>
              <a:t>d’arômes</a:t>
            </a:r>
            <a:endParaRPr lang="en-US" dirty="0"/>
          </a:p>
          <a:p>
            <a:r>
              <a:rPr lang="en-US" dirty="0"/>
              <a:t>6 - </a:t>
            </a:r>
            <a:r>
              <a:rPr lang="en-US" b="1" dirty="0"/>
              <a:t>ABV</a:t>
            </a:r>
            <a:r>
              <a:rPr lang="en-US" dirty="0"/>
              <a:t>: </a:t>
            </a:r>
            <a:r>
              <a:rPr lang="en-US" dirty="0" err="1"/>
              <a:t>Taux</a:t>
            </a:r>
            <a:r>
              <a:rPr lang="en-US" dirty="0"/>
              <a:t> </a:t>
            </a:r>
            <a:r>
              <a:rPr lang="en-US" dirty="0" err="1"/>
              <a:t>d’alcool</a:t>
            </a:r>
            <a:r>
              <a:rPr lang="en-US" dirty="0"/>
              <a:t> (%v)</a:t>
            </a:r>
          </a:p>
          <a:p>
            <a:r>
              <a:rPr lang="en-US" dirty="0"/>
              <a:t>7 - </a:t>
            </a:r>
            <a:r>
              <a:rPr lang="en-US" b="1" dirty="0"/>
              <a:t>Min IBU</a:t>
            </a:r>
            <a:r>
              <a:rPr lang="en-US" dirty="0"/>
              <a:t>: </a:t>
            </a:r>
            <a:r>
              <a:rPr lang="en-US" dirty="0" err="1"/>
              <a:t>Unité</a:t>
            </a:r>
            <a:r>
              <a:rPr lang="en-US" dirty="0"/>
              <a:t> </a:t>
            </a:r>
            <a:r>
              <a:rPr lang="en-US" dirty="0" err="1"/>
              <a:t>d’amertume</a:t>
            </a:r>
            <a:r>
              <a:rPr lang="en-US" dirty="0"/>
              <a:t> </a:t>
            </a:r>
            <a:r>
              <a:rPr lang="en-US" dirty="0" err="1"/>
              <a:t>internationale</a:t>
            </a:r>
            <a:r>
              <a:rPr lang="en-US" dirty="0"/>
              <a:t> min qui a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donné</a:t>
            </a:r>
            <a:r>
              <a:rPr lang="en-US" dirty="0"/>
              <a:t> à la </a:t>
            </a:r>
            <a:r>
              <a:rPr lang="en-US" dirty="0" err="1"/>
              <a:t>bière</a:t>
            </a:r>
            <a:br>
              <a:rPr lang="en-US" dirty="0"/>
            </a:br>
            <a:r>
              <a:rPr lang="en-US" dirty="0"/>
              <a:t>8 - </a:t>
            </a:r>
            <a:r>
              <a:rPr lang="en-US" b="1" dirty="0"/>
              <a:t>Max IBU</a:t>
            </a:r>
            <a:r>
              <a:rPr lang="en-US" dirty="0"/>
              <a:t>: </a:t>
            </a:r>
            <a:r>
              <a:rPr lang="en-US" dirty="0" err="1"/>
              <a:t>Unité</a:t>
            </a:r>
            <a:r>
              <a:rPr lang="en-US" dirty="0"/>
              <a:t> </a:t>
            </a:r>
            <a:r>
              <a:rPr lang="en-US" dirty="0" err="1"/>
              <a:t>d’amertume</a:t>
            </a:r>
            <a:r>
              <a:rPr lang="en-US" dirty="0"/>
              <a:t> </a:t>
            </a:r>
            <a:r>
              <a:rPr lang="en-US" dirty="0" err="1"/>
              <a:t>internationale</a:t>
            </a:r>
            <a:r>
              <a:rPr lang="en-US" dirty="0"/>
              <a:t> max qui a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donné</a:t>
            </a:r>
            <a:r>
              <a:rPr lang="en-US" dirty="0"/>
              <a:t> à la </a:t>
            </a:r>
            <a:r>
              <a:rPr lang="en-US" dirty="0" err="1"/>
              <a:t>bière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285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2106B5D-2CF8-01FA-6FDF-AB06243AC800}"/>
              </a:ext>
            </a:extLst>
          </p:cNvPr>
          <p:cNvSpPr txBox="1"/>
          <p:nvPr/>
        </p:nvSpPr>
        <p:spPr>
          <a:xfrm>
            <a:off x="8962018" y="332963"/>
            <a:ext cx="237308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Perception </a:t>
            </a:r>
            <a:r>
              <a:rPr lang="en-US" sz="2400" b="1" dirty="0" err="1"/>
              <a:t>en</a:t>
            </a:r>
            <a:r>
              <a:rPr lang="en-US" sz="2400" b="1" dirty="0"/>
              <a:t> bouche</a:t>
            </a:r>
            <a:br>
              <a:rPr lang="en-US" sz="2400" dirty="0"/>
            </a:br>
            <a:r>
              <a:rPr lang="en-US" sz="2400" dirty="0"/>
              <a:t>9- Astringency</a:t>
            </a:r>
            <a:br>
              <a:rPr lang="en-US" sz="2400" dirty="0"/>
            </a:br>
            <a:r>
              <a:rPr lang="en-US" sz="2400" dirty="0"/>
              <a:t>10 - Body</a:t>
            </a:r>
            <a:br>
              <a:rPr lang="en-US" sz="2400" dirty="0"/>
            </a:br>
            <a:r>
              <a:rPr lang="en-US" sz="2400" dirty="0"/>
              <a:t>11 – Alcohol</a:t>
            </a:r>
          </a:p>
          <a:p>
            <a:endParaRPr lang="en-US" sz="2400" dirty="0"/>
          </a:p>
          <a:p>
            <a:r>
              <a:rPr lang="en-US" sz="2400" b="1" dirty="0"/>
              <a:t>Gout</a:t>
            </a:r>
            <a:br>
              <a:rPr lang="en-US" sz="2400" dirty="0"/>
            </a:br>
            <a:r>
              <a:rPr lang="en-US" sz="2400" dirty="0"/>
              <a:t>12 - Bitter </a:t>
            </a:r>
            <a:br>
              <a:rPr lang="en-US" sz="2400" dirty="0"/>
            </a:br>
            <a:r>
              <a:rPr lang="en-US" sz="2400" dirty="0"/>
              <a:t>13 - Sweet </a:t>
            </a:r>
            <a:br>
              <a:rPr lang="en-US" sz="2400" dirty="0"/>
            </a:br>
            <a:r>
              <a:rPr lang="en-US" sz="2400" dirty="0"/>
              <a:t>14 - Sour </a:t>
            </a:r>
            <a:br>
              <a:rPr lang="en-US" sz="2400" dirty="0"/>
            </a:br>
            <a:r>
              <a:rPr lang="en-US" sz="2400" dirty="0"/>
              <a:t>15 – Salty</a:t>
            </a:r>
          </a:p>
          <a:p>
            <a:endParaRPr lang="en-US" sz="2400" dirty="0"/>
          </a:p>
          <a:p>
            <a:r>
              <a:rPr lang="en-US" sz="2400" b="1" dirty="0" err="1"/>
              <a:t>Saveur</a:t>
            </a:r>
            <a:r>
              <a:rPr lang="en-US" sz="2400" b="1" dirty="0"/>
              <a:t> &amp; </a:t>
            </a:r>
            <a:r>
              <a:rPr lang="en-US" sz="2400" b="1" dirty="0" err="1"/>
              <a:t>arômes</a:t>
            </a:r>
            <a:endParaRPr lang="en-US" sz="2400" b="1" dirty="0"/>
          </a:p>
          <a:p>
            <a:r>
              <a:rPr lang="en-US" sz="2400" dirty="0"/>
              <a:t>16 - Fruits</a:t>
            </a:r>
            <a:br>
              <a:rPr lang="en-US" sz="2400" dirty="0"/>
            </a:br>
            <a:r>
              <a:rPr lang="en-US" sz="2400" dirty="0"/>
              <a:t>17 - Hoppy</a:t>
            </a:r>
            <a:br>
              <a:rPr lang="en-US" sz="2400" dirty="0"/>
            </a:br>
            <a:r>
              <a:rPr lang="en-US" sz="2400" dirty="0"/>
              <a:t>18 - Spices</a:t>
            </a:r>
            <a:br>
              <a:rPr lang="en-US" sz="2400" dirty="0"/>
            </a:br>
            <a:r>
              <a:rPr lang="en-US" sz="2400" dirty="0"/>
              <a:t>19 - Malty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0C805F-9AF6-319D-A138-02837A5BF12A}"/>
              </a:ext>
            </a:extLst>
          </p:cNvPr>
          <p:cNvSpPr txBox="1"/>
          <p:nvPr/>
        </p:nvSpPr>
        <p:spPr>
          <a:xfrm>
            <a:off x="449392" y="2459504"/>
            <a:ext cx="7206344" cy="193899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Dot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colonnes suivantes regroupent les caractéristiques du profil de dégustation de la bière</a:t>
            </a:r>
          </a:p>
          <a:p>
            <a:r>
              <a:rPr lang="fr-FR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Définies par des comptages de mots trouvés dans jusqu'à 25 avis de chaque bière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4DA6C3-2E4A-BCDC-A233-82B14AAA8DD3}"/>
              </a:ext>
            </a:extLst>
          </p:cNvPr>
          <p:cNvSpPr txBox="1"/>
          <p:nvPr/>
        </p:nvSpPr>
        <p:spPr>
          <a:xfrm>
            <a:off x="225981" y="332963"/>
            <a:ext cx="732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I.1 Description de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57091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68FEBE0-1A34-DAA2-A7DF-0AFE1E8A9681}"/>
              </a:ext>
            </a:extLst>
          </p:cNvPr>
          <p:cNvSpPr txBox="1"/>
          <p:nvPr/>
        </p:nvSpPr>
        <p:spPr>
          <a:xfrm>
            <a:off x="664027" y="1371127"/>
            <a:ext cx="35922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Critique</a:t>
            </a:r>
          </a:p>
          <a:p>
            <a:r>
              <a:rPr lang="en-US" sz="2400" dirty="0"/>
              <a:t>20 - review _ aroma</a:t>
            </a:r>
          </a:p>
          <a:p>
            <a:r>
              <a:rPr lang="en-US" sz="2400" dirty="0"/>
              <a:t>21 - review _ appearance</a:t>
            </a:r>
          </a:p>
          <a:p>
            <a:r>
              <a:rPr lang="en-US" sz="2400" dirty="0"/>
              <a:t>22 - review _ palate</a:t>
            </a:r>
          </a:p>
          <a:p>
            <a:r>
              <a:rPr lang="en-US" sz="2400" dirty="0"/>
              <a:t>23 - review _ taste</a:t>
            </a:r>
          </a:p>
          <a:p>
            <a:r>
              <a:rPr lang="en-US" sz="2400" dirty="0"/>
              <a:t>24 - review _ overall</a:t>
            </a:r>
          </a:p>
          <a:p>
            <a:r>
              <a:rPr lang="en-US" sz="2400" dirty="0"/>
              <a:t>25 - number _ of _ reviews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9D0B7D-3886-73D4-88DC-E5CD0C497A51}"/>
              </a:ext>
            </a:extLst>
          </p:cNvPr>
          <p:cNvSpPr txBox="1"/>
          <p:nvPr/>
        </p:nvSpPr>
        <p:spPr>
          <a:xfrm>
            <a:off x="5682342" y="1599680"/>
            <a:ext cx="5736772" cy="230832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fr-FR" sz="2400" dirty="0"/>
              <a:t>Les 6 dernières colonnes présentent : </a:t>
            </a:r>
          </a:p>
          <a:p>
            <a:r>
              <a:rPr lang="fr-FR" sz="2400" dirty="0"/>
              <a:t>- la note moyenne pour l’arôme</a:t>
            </a:r>
          </a:p>
          <a:p>
            <a:r>
              <a:rPr lang="fr-FR" sz="2400" dirty="0"/>
              <a:t>- la note moyenne pour l’apparence</a:t>
            </a:r>
          </a:p>
          <a:p>
            <a:r>
              <a:rPr lang="fr-FR" sz="2400" dirty="0"/>
              <a:t>- la note moyenne pour le palais</a:t>
            </a:r>
          </a:p>
          <a:p>
            <a:r>
              <a:rPr lang="fr-FR" sz="2400" dirty="0"/>
              <a:t>- la note moyenne pour le goût</a:t>
            </a:r>
          </a:p>
          <a:p>
            <a:r>
              <a:rPr lang="fr-FR" sz="2400" dirty="0"/>
              <a:t>- le nombre (total) de critiques d'utilisateurs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A6696C-A844-BC1E-06A4-0A48962CCF8E}"/>
              </a:ext>
            </a:extLst>
          </p:cNvPr>
          <p:cNvSpPr txBox="1"/>
          <p:nvPr/>
        </p:nvSpPr>
        <p:spPr>
          <a:xfrm>
            <a:off x="167072" y="309337"/>
            <a:ext cx="732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I.1 Description de la base de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B01B9F-655C-6BBE-A1BE-9D8907A75F24}"/>
              </a:ext>
            </a:extLst>
          </p:cNvPr>
          <p:cNvSpPr txBox="1"/>
          <p:nvPr/>
        </p:nvSpPr>
        <p:spPr>
          <a:xfrm>
            <a:off x="642257" y="4740141"/>
            <a:ext cx="5040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Le tableau possède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EFF7BF-660E-858B-C696-2E30B3A76D63}"/>
              </a:ext>
            </a:extLst>
          </p:cNvPr>
          <p:cNvSpPr txBox="1"/>
          <p:nvPr/>
        </p:nvSpPr>
        <p:spPr>
          <a:xfrm>
            <a:off x="3320144" y="474014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3197 lignes 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283B709-137B-D3BC-21A7-B8754577CF97}"/>
              </a:ext>
            </a:extLst>
          </p:cNvPr>
          <p:cNvSpPr txBox="1"/>
          <p:nvPr/>
        </p:nvSpPr>
        <p:spPr>
          <a:xfrm>
            <a:off x="3320144" y="52018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25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colonnes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281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space réservé du numéro de diapositive 186">
            <a:extLst>
              <a:ext uri="{FF2B5EF4-FFF2-40B4-BE49-F238E27FC236}">
                <a16:creationId xmlns:a16="http://schemas.microsoft.com/office/drawing/2014/main" id="{A3D21807-9926-F590-86E9-14F9E8D0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4579"/>
            <a:ext cx="2743200" cy="365125"/>
          </a:xfrm>
        </p:spPr>
        <p:txBody>
          <a:bodyPr/>
          <a:lstStyle/>
          <a:p>
            <a:fld id="{182EB555-86B6-4D43-AF4C-4E20F4420251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A0E084-E8BC-44EA-F0B9-49CF54779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" r="-1325" b="95001"/>
          <a:stretch/>
        </p:blipFill>
        <p:spPr>
          <a:xfrm>
            <a:off x="92764" y="627320"/>
            <a:ext cx="5543675" cy="41610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F90362-0FEE-9C5D-1E1F-750F8322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39" y="705044"/>
            <a:ext cx="5866125" cy="408330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B60437E-2088-A694-64FA-0D36167C212A}"/>
              </a:ext>
            </a:extLst>
          </p:cNvPr>
          <p:cNvSpPr txBox="1"/>
          <p:nvPr/>
        </p:nvSpPr>
        <p:spPr>
          <a:xfrm>
            <a:off x="26742" y="1514"/>
            <a:ext cx="568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I.2 Distribution des données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4692CC-2218-3862-C693-D731B955266F}"/>
              </a:ext>
            </a:extLst>
          </p:cNvPr>
          <p:cNvSpPr txBox="1"/>
          <p:nvPr/>
        </p:nvSpPr>
        <p:spPr>
          <a:xfrm>
            <a:off x="1850799" y="4863107"/>
            <a:ext cx="4836275" cy="70788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Dot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Aspect gaussien (forme cloche)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Médiane et moyenne proches du sommet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AB8FED8-C978-5028-57F8-E845EECD31B2}"/>
              </a:ext>
            </a:extLst>
          </p:cNvPr>
          <p:cNvSpPr/>
          <p:nvPr/>
        </p:nvSpPr>
        <p:spPr>
          <a:xfrm>
            <a:off x="6768101" y="5138658"/>
            <a:ext cx="357808" cy="15902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B9F957B-5910-C6EA-A9B2-7F39779DDA2D}"/>
              </a:ext>
            </a:extLst>
          </p:cNvPr>
          <p:cNvSpPr txBox="1"/>
          <p:nvPr/>
        </p:nvSpPr>
        <p:spPr>
          <a:xfrm>
            <a:off x="7240686" y="5018116"/>
            <a:ext cx="1506485" cy="400110"/>
          </a:xfrm>
          <a:prstGeom prst="rect">
            <a:avLst/>
          </a:prstGeom>
          <a:noFill/>
          <a:ln w="28575">
            <a:noFill/>
            <a:prstDash val="lgDashDot"/>
          </a:ln>
        </p:spPr>
        <p:txBody>
          <a:bodyPr wrap="square">
            <a:spAutoFit/>
          </a:bodyPr>
          <a:lstStyle/>
          <a:p>
            <a:r>
              <a:rPr lang="fr-FR" sz="2000" dirty="0"/>
              <a:t>Loi normale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06798ED-5E84-43F2-8069-6B5507E2271D}"/>
              </a:ext>
            </a:extLst>
          </p:cNvPr>
          <p:cNvSpPr txBox="1"/>
          <p:nvPr/>
        </p:nvSpPr>
        <p:spPr>
          <a:xfrm>
            <a:off x="246529" y="5659375"/>
            <a:ext cx="10457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Remarques</a:t>
            </a:r>
            <a:r>
              <a:rPr lang="fr-FR" dirty="0"/>
              <a:t>: </a:t>
            </a:r>
          </a:p>
          <a:p>
            <a:r>
              <a:rPr lang="fr-FR" dirty="0"/>
              <a:t>- « </a:t>
            </a:r>
            <a:r>
              <a:rPr lang="fr-FR" dirty="0" err="1"/>
              <a:t>Salty</a:t>
            </a:r>
            <a:r>
              <a:rPr lang="fr-FR" dirty="0"/>
              <a:t> » et « Sour » : semble suivre une évolution exponentielle</a:t>
            </a:r>
          </a:p>
          <a:p>
            <a:r>
              <a:rPr lang="fr-FR" dirty="0"/>
              <a:t>- L'ensemble des critiques "</a:t>
            </a:r>
            <a:r>
              <a:rPr lang="fr-FR" dirty="0" err="1"/>
              <a:t>review</a:t>
            </a:r>
            <a:r>
              <a:rPr lang="fr-FR" dirty="0"/>
              <a:t>" sont suffisamment décrites en prenant les notes comprises entre 2.5 et 4.5</a:t>
            </a:r>
          </a:p>
        </p:txBody>
      </p:sp>
    </p:spTree>
    <p:extLst>
      <p:ext uri="{BB962C8B-B14F-4D97-AF65-F5344CB8AC3E}">
        <p14:creationId xmlns:p14="http://schemas.microsoft.com/office/powerpoint/2010/main" val="535522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1B9DE5B-626E-D3E9-3C70-FBFFE7D1981F}"/>
              </a:ext>
            </a:extLst>
          </p:cNvPr>
          <p:cNvSpPr txBox="1"/>
          <p:nvPr/>
        </p:nvSpPr>
        <p:spPr>
          <a:xfrm>
            <a:off x="26742" y="1514"/>
            <a:ext cx="505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I.3 Matrice de corrélation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91EE7AD-E9B7-F49A-0C66-201A60C3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" y="518785"/>
            <a:ext cx="6723683" cy="633522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1A99A05-69AF-D110-868C-795159117832}"/>
              </a:ext>
            </a:extLst>
          </p:cNvPr>
          <p:cNvSpPr txBox="1"/>
          <p:nvPr/>
        </p:nvSpPr>
        <p:spPr>
          <a:xfrm>
            <a:off x="7112273" y="1185173"/>
            <a:ext cx="368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observe une corrélation entre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ABV et </a:t>
            </a:r>
            <a:r>
              <a:rPr lang="fr-FR" dirty="0" err="1"/>
              <a:t>Alcohol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Bitter, Min IBU, Max IBU et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Sour et </a:t>
            </a:r>
            <a:r>
              <a:rPr lang="fr-FR" dirty="0" err="1"/>
              <a:t>Astringency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Fruits et Sour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Hoppy</a:t>
            </a:r>
            <a:r>
              <a:rPr lang="fr-FR" dirty="0"/>
              <a:t> et Bitter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Malty</a:t>
            </a:r>
            <a:r>
              <a:rPr lang="fr-FR" dirty="0"/>
              <a:t> et Body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80C33A-5FC6-FBDC-FBB8-E89C75607E50}"/>
              </a:ext>
            </a:extLst>
          </p:cNvPr>
          <p:cNvSpPr txBox="1"/>
          <p:nvPr/>
        </p:nvSpPr>
        <p:spPr>
          <a:xfrm>
            <a:off x="7112272" y="4136777"/>
            <a:ext cx="4864575" cy="92333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fr-FR" dirty="0"/>
              <a:t>Ces observations sont cohérentes et permettent d'estimer la pertinence des notes attribuées par les consommateurs.</a:t>
            </a:r>
          </a:p>
        </p:txBody>
      </p:sp>
    </p:spTree>
    <p:extLst>
      <p:ext uri="{BB962C8B-B14F-4D97-AF65-F5344CB8AC3E}">
        <p14:creationId xmlns:p14="http://schemas.microsoft.com/office/powerpoint/2010/main" val="51490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2A27F39-EF1C-EEDD-7B89-284BC09020A3}"/>
              </a:ext>
            </a:extLst>
          </p:cNvPr>
          <p:cNvSpPr txBox="1"/>
          <p:nvPr/>
        </p:nvSpPr>
        <p:spPr>
          <a:xfrm>
            <a:off x="26742" y="1514"/>
            <a:ext cx="505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I.3 Matrice de corrélation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38F3BB-ED52-EF05-6DC7-B63FC5F8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" y="518785"/>
            <a:ext cx="6723683" cy="633522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E11749-00FD-E82A-68FF-586CE8EE46E6}"/>
              </a:ext>
            </a:extLst>
          </p:cNvPr>
          <p:cNvSpPr txBox="1"/>
          <p:nvPr/>
        </p:nvSpPr>
        <p:spPr>
          <a:xfrm>
            <a:off x="6750425" y="518785"/>
            <a:ext cx="5038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notes de </a:t>
            </a:r>
            <a:r>
              <a:rPr lang="fr-FR" dirty="0" err="1"/>
              <a:t>review</a:t>
            </a:r>
            <a:r>
              <a:rPr lang="fr-FR" dirty="0"/>
              <a:t> (arôme, goût, palais et globale) sont fortement corrélées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Bonnes notes pour l'arôme, le goût et le palais suggèrent une bonne note globale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3101C8C-A237-4B46-487A-BF8BA6971883}"/>
              </a:ext>
            </a:extLst>
          </p:cNvPr>
          <p:cNvSpPr txBox="1"/>
          <p:nvPr/>
        </p:nvSpPr>
        <p:spPr>
          <a:xfrm>
            <a:off x="6750425" y="1719114"/>
            <a:ext cx="5038163" cy="64633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fr-FR" b="1" dirty="0"/>
              <a:t>Simplification</a:t>
            </a:r>
            <a:r>
              <a:rPr lang="fr-FR" dirty="0"/>
              <a:t> : nous considérerons uniquement la note globale (</a:t>
            </a:r>
            <a:r>
              <a:rPr lang="fr-FR" dirty="0" err="1"/>
              <a:t>review_overall</a:t>
            </a:r>
            <a:r>
              <a:rPr lang="fr-FR" dirty="0"/>
              <a:t>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80ACB4-3A5F-8623-9962-FCB5A55F1B8F}"/>
              </a:ext>
            </a:extLst>
          </p:cNvPr>
          <p:cNvSpPr txBox="1"/>
          <p:nvPr/>
        </p:nvSpPr>
        <p:spPr>
          <a:xfrm>
            <a:off x="6750424" y="2647744"/>
            <a:ext cx="5038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Absence  de corrélation évidente entre certains descripteurs et la note globale.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Plusieurs facteurs peuvent contribuer à la note globale de la bière.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D2B197C-AB97-AC7C-AB0E-58E7B8E6092F}"/>
              </a:ext>
            </a:extLst>
          </p:cNvPr>
          <p:cNvSpPr txBox="1"/>
          <p:nvPr/>
        </p:nvSpPr>
        <p:spPr>
          <a:xfrm>
            <a:off x="6750423" y="3848073"/>
            <a:ext cx="5038164" cy="36933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fr-FR" b="1" dirty="0"/>
              <a:t>Absence Apparente de Corrélation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999B59-8B3A-9958-61FA-BDE650C495C5}"/>
              </a:ext>
            </a:extLst>
          </p:cNvPr>
          <p:cNvSpPr txBox="1"/>
          <p:nvPr/>
        </p:nvSpPr>
        <p:spPr>
          <a:xfrm>
            <a:off x="6667919" y="4492556"/>
            <a:ext cx="54345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Faciliter la modélisation, le </a:t>
            </a:r>
            <a:r>
              <a:rPr lang="fr-FR" dirty="0" err="1"/>
              <a:t>dataset</a:t>
            </a:r>
            <a:r>
              <a:rPr lang="fr-FR" dirty="0"/>
              <a:t> réduit aux colonnes suivantes : </a:t>
            </a:r>
            <a:r>
              <a:rPr lang="fr-FR" dirty="0" err="1"/>
              <a:t>Astringency</a:t>
            </a:r>
            <a:r>
              <a:rPr lang="fr-FR" dirty="0"/>
              <a:t>, </a:t>
            </a:r>
            <a:r>
              <a:rPr lang="fr-FR" dirty="0" err="1"/>
              <a:t>Alcohol</a:t>
            </a:r>
            <a:r>
              <a:rPr lang="fr-FR" dirty="0"/>
              <a:t>, Bitter, Sweet, </a:t>
            </a:r>
            <a:r>
              <a:rPr lang="fr-FR" dirty="0" err="1"/>
              <a:t>Salty</a:t>
            </a:r>
            <a:r>
              <a:rPr lang="fr-FR" dirty="0"/>
              <a:t>, Fruits, </a:t>
            </a:r>
            <a:r>
              <a:rPr lang="fr-FR" dirty="0" err="1"/>
              <a:t>Hoppy</a:t>
            </a:r>
            <a:r>
              <a:rPr lang="fr-FR" dirty="0"/>
              <a:t>, </a:t>
            </a:r>
            <a:r>
              <a:rPr lang="fr-FR" dirty="0" err="1"/>
              <a:t>Spices</a:t>
            </a:r>
            <a:r>
              <a:rPr lang="fr-FR" dirty="0"/>
              <a:t>, </a:t>
            </a:r>
            <a:r>
              <a:rPr lang="fr-FR" dirty="0" err="1"/>
              <a:t>Malty</a:t>
            </a:r>
            <a:r>
              <a:rPr lang="fr-FR" dirty="0"/>
              <a:t>, </a:t>
            </a:r>
            <a:r>
              <a:rPr lang="fr-FR" dirty="0" err="1"/>
              <a:t>Review</a:t>
            </a:r>
            <a:r>
              <a:rPr lang="fr-FR" dirty="0"/>
              <a:t> </a:t>
            </a:r>
            <a:r>
              <a:rPr lang="fr-FR" dirty="0" err="1"/>
              <a:t>Overall</a:t>
            </a:r>
            <a:endParaRPr lang="fr-FR" dirty="0"/>
          </a:p>
        </p:txBody>
      </p:sp>
      <p:sp>
        <p:nvSpPr>
          <p:cNvPr id="21" name="Flèche : virage 20">
            <a:extLst>
              <a:ext uri="{FF2B5EF4-FFF2-40B4-BE49-F238E27FC236}">
                <a16:creationId xmlns:a16="http://schemas.microsoft.com/office/drawing/2014/main" id="{0C496183-F520-1BDC-CBCE-249839D14B98}"/>
              </a:ext>
            </a:extLst>
          </p:cNvPr>
          <p:cNvSpPr/>
          <p:nvPr/>
        </p:nvSpPr>
        <p:spPr>
          <a:xfrm rot="10800000" flipH="1">
            <a:off x="7048104" y="5692885"/>
            <a:ext cx="358739" cy="448096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79D26DD-685D-A4C7-26EA-3234112A127B}"/>
              </a:ext>
            </a:extLst>
          </p:cNvPr>
          <p:cNvSpPr txBox="1"/>
          <p:nvPr/>
        </p:nvSpPr>
        <p:spPr>
          <a:xfrm>
            <a:off x="7379801" y="5700033"/>
            <a:ext cx="4821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Utiliser ces variables pour développer un modèle prédictif de la note globale de la bière</a:t>
            </a:r>
          </a:p>
        </p:txBody>
      </p:sp>
    </p:spTree>
    <p:extLst>
      <p:ext uri="{BB962C8B-B14F-4D97-AF65-F5344CB8AC3E}">
        <p14:creationId xmlns:p14="http://schemas.microsoft.com/office/powerpoint/2010/main" val="35690993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1055</Words>
  <Application>Microsoft Office PowerPoint</Application>
  <PresentationFormat>Grand écran</PresentationFormat>
  <Paragraphs>123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Thème Office</vt:lpstr>
      <vt:lpstr>Elaboration d’un modèle prédictif de notation de bières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Conclusions</vt:lpstr>
      <vt:lpstr>Présentation PowerPoint</vt:lpstr>
    </vt:vector>
  </TitlesOfParts>
  <Company>APHP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Beer</dc:title>
  <dc:creator>g-cch-5394637</dc:creator>
  <cp:lastModifiedBy>khaldi walid</cp:lastModifiedBy>
  <cp:revision>356</cp:revision>
  <dcterms:created xsi:type="dcterms:W3CDTF">2024-02-20T12:58:52Z</dcterms:created>
  <dcterms:modified xsi:type="dcterms:W3CDTF">2024-02-25T16:53:37Z</dcterms:modified>
</cp:coreProperties>
</file>